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409" r:id="rId2"/>
    <p:sldId id="435" r:id="rId3"/>
    <p:sldId id="436" r:id="rId4"/>
    <p:sldId id="437" r:id="rId5"/>
    <p:sldId id="438" r:id="rId6"/>
    <p:sldId id="439" r:id="rId7"/>
    <p:sldId id="440" r:id="rId8"/>
    <p:sldId id="441" r:id="rId9"/>
    <p:sldId id="442" r:id="rId10"/>
    <p:sldId id="443" r:id="rId11"/>
    <p:sldId id="444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0802"/>
    <a:srgbClr val="0091C8"/>
    <a:srgbClr val="D3611F"/>
    <a:srgbClr val="FD7425"/>
    <a:srgbClr val="6AC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36" autoAdjust="0"/>
    <p:restoredTop sz="85997"/>
  </p:normalViewPr>
  <p:slideViewPr>
    <p:cSldViewPr>
      <p:cViewPr varScale="1">
        <p:scale>
          <a:sx n="97" d="100"/>
          <a:sy n="97" d="100"/>
        </p:scale>
        <p:origin x="198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es-CL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E62DDEEE-0438-8543-92AA-C3F6A10343F1}" type="datetimeFigureOut">
              <a:rPr lang="es-CL"/>
              <a:pPr>
                <a:defRPr/>
              </a:pPr>
              <a:t>30-05-22</a:t>
            </a:fld>
            <a:endParaRPr lang="es-CL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CL" noProof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CL" noProof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es-C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508FA92-BC42-3940-814E-040FA9F7B3BF}" type="slidenum">
              <a:rPr lang="es-CL" altLang="en-US"/>
              <a:pPr/>
              <a:t>‹#›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29871102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1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579979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10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156537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11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1648924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faf51503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2faf51503b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2faf51503b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faf51503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faf51503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12faf51503b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faf51503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faf51503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12faf51503b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2faf51503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2faf51503b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12faf51503b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faf51503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faf51503b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g12faf51503b_0_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faf51503b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2faf51503b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12faf51503b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faf51503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faf51503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g12faf51503b_0_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faf51503b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faf51503b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12faf51503b_0_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2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24089104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2faf51503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2faf51503b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12faf51503b_0_1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2faf51503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2faf51503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12faf51503b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2faf51503b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2faf51503b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12faf51503b_0_1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faf51503b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faf51503b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12faf51503b_0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faf51503b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faf51503b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faf51503b_0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faf51503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2faf51503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12faf51503b_0_1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2faf51503b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2faf51503b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12faf51503b_0_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2faf51503b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2faf51503b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12faf51503b_0_1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faf51503b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2faf51503b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12faf51503b_0_1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3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3244954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4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2917461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5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14625332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6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12323418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7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3625517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8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3989093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2 Marcador de notas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s-CL" altLang="en-US" dirty="0"/>
          </a:p>
        </p:txBody>
      </p:sp>
      <p:sp>
        <p:nvSpPr>
          <p:cNvPr id="23556" name="3 Marcador de número de diapositiva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DFBEB70D-AD66-4B49-B7AA-9C256E37F747}" type="slidenum">
              <a:rPr lang="es-CL" altLang="en-US"/>
              <a:pPr eaLnBrk="1" hangingPunct="1"/>
              <a:t>9</a:t>
            </a:fld>
            <a:endParaRPr lang="es-CL" altLang="en-US"/>
          </a:p>
        </p:txBody>
      </p:sp>
    </p:spTree>
    <p:extLst>
      <p:ext uri="{BB962C8B-B14F-4D97-AF65-F5344CB8AC3E}">
        <p14:creationId xmlns:p14="http://schemas.microsoft.com/office/powerpoint/2010/main" val="4018127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s-C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DA627D-EA86-0747-943D-2F7BE545B2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3348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FD1A25-8913-F144-B15E-618524712A4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4757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D1F660-959E-EA46-9557-C3E122129CC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6273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F14462-69E1-AF40-B2A1-EE2BF685471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582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00727B-F05E-3D4B-B7C8-3332CB54993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7083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F5C9ED4-D29E-134D-AB89-AE1E2BA3EE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421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8397F3-74FC-1642-92E1-16448A391CC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7731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5933AD-C2CF-4547-8C8C-3DF69EFDD2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1438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34173E-3B82-EA47-9624-1C4F97FA85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4783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FDECCE-44C8-0544-A753-BFBA393B0AC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415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s-CL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es-CL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3E5E31-7927-484D-9381-6CFA26E229B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1304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4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Haga clic para modificar el estilo de texto del patrón</a:t>
            </a:r>
          </a:p>
          <a:p>
            <a:pPr lvl="1"/>
            <a:r>
              <a:rPr lang="en-US" altLang="en-US"/>
              <a:t>Segundo nivel</a:t>
            </a:r>
          </a:p>
          <a:p>
            <a:pPr lvl="2"/>
            <a:r>
              <a:rPr lang="en-US" altLang="en-US"/>
              <a:t>Tercer nivel</a:t>
            </a:r>
          </a:p>
          <a:p>
            <a:pPr lvl="3"/>
            <a:r>
              <a:rPr lang="en-US" altLang="en-US"/>
              <a:t>Cuarto nivel</a:t>
            </a:r>
          </a:p>
          <a:p>
            <a:pPr lvl="4"/>
            <a:r>
              <a:rPr lang="en-US" altLang="en-U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BEE6F42C-1C7F-184D-8DEE-2D4D3E62975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altLang="en-US" dirty="0">
                <a:solidFill>
                  <a:srgbClr val="002060"/>
                </a:solidFill>
              </a:rPr>
              <a:t>A lo largo del curso, ya hemos visto las distintas funcionalidades que se encargan a los SO en su gestión del sistema.</a:t>
            </a:r>
          </a:p>
          <a:p>
            <a:r>
              <a:rPr lang="es-ES_tradnl" altLang="en-US" dirty="0">
                <a:solidFill>
                  <a:srgbClr val="002060"/>
                </a:solidFill>
              </a:rPr>
              <a:t>También, y por cultura general, se sabe de la diversidad de los SO existentes.</a:t>
            </a:r>
          </a:p>
          <a:p>
            <a:r>
              <a:rPr lang="es-ES_tradnl" altLang="en-US" dirty="0">
                <a:solidFill>
                  <a:srgbClr val="002060"/>
                </a:solidFill>
              </a:rPr>
              <a:t>Cada SO, tiene su propia forma de administrar los recursos.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797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r>
              <a:rPr lang="es-ES_tradnl" altLang="en-US" dirty="0">
                <a:solidFill>
                  <a:srgbClr val="002060"/>
                </a:solidFill>
              </a:rPr>
              <a:t>Tipos:</a:t>
            </a:r>
          </a:p>
          <a:p>
            <a:pPr lvl="1"/>
            <a:r>
              <a:rPr lang="es-ES_tradnl" altLang="en-US" dirty="0">
                <a:solidFill>
                  <a:srgbClr val="002060"/>
                </a:solidFill>
              </a:rPr>
              <a:t>Tipo 0 – </a:t>
            </a:r>
            <a:r>
              <a:rPr lang="es-ES_tradnl" altLang="en-US" dirty="0" err="1">
                <a:solidFill>
                  <a:srgbClr val="002060"/>
                </a:solidFill>
              </a:rPr>
              <a:t>Paravirtualización</a:t>
            </a:r>
            <a:r>
              <a:rPr lang="es-ES_tradnl" altLang="en-US" dirty="0">
                <a:solidFill>
                  <a:srgbClr val="002060"/>
                </a:solidFill>
              </a:rPr>
              <a:t>: Todas las VM están conscientes de la existencia de las otras y en particular, el SO host ayuda en la tarea de virtualización.</a:t>
            </a:r>
            <a:r>
              <a:rPr lang="es-ES_tradnl" altLang="en-US" dirty="0">
                <a:solidFill>
                  <a:srgbClr val="002060"/>
                </a:solidFill>
                <a:sym typeface="Wingdings" pitchFamily="2" charset="2"/>
              </a:rPr>
              <a:t> </a:t>
            </a:r>
            <a:endParaRPr lang="es-ES_tradnl" altLang="en-US" dirty="0">
              <a:solidFill>
                <a:srgbClr val="002060"/>
              </a:solidFill>
            </a:endParaRPr>
          </a:p>
          <a:p>
            <a:pPr lvl="1"/>
            <a:r>
              <a:rPr lang="es-ES_tradnl" altLang="en-US" dirty="0">
                <a:solidFill>
                  <a:srgbClr val="002060"/>
                </a:solidFill>
              </a:rPr>
              <a:t>Tipo 1: Proveen del entorno y características necesarias para gestionar el uso de VM </a:t>
            </a:r>
            <a:r>
              <a:rPr lang="es-ES_tradnl" altLang="en-US" dirty="0" err="1">
                <a:solidFill>
                  <a:srgbClr val="002060"/>
                </a:solidFill>
              </a:rPr>
              <a:t>guest</a:t>
            </a:r>
            <a:r>
              <a:rPr lang="es-ES_tradnl" altLang="en-US" dirty="0">
                <a:solidFill>
                  <a:srgbClr val="002060"/>
                </a:solidFill>
              </a:rPr>
              <a:t>. Esta a su vez aporta todo el software necesario de una máquina nativa.</a:t>
            </a:r>
            <a:endParaRPr lang="es-ES_tradnl" altLang="en-US" dirty="0">
              <a:solidFill>
                <a:srgbClr val="002060"/>
              </a:solidFill>
              <a:sym typeface="Wingdings" pitchFamily="2" charset="2"/>
            </a:endParaRPr>
          </a:p>
          <a:p>
            <a:pPr lvl="1"/>
            <a:r>
              <a:rPr lang="es-ES_tradnl" altLang="en-US" dirty="0">
                <a:solidFill>
                  <a:srgbClr val="002060"/>
                </a:solidFill>
                <a:sym typeface="Wingdings" pitchFamily="2" charset="2"/>
              </a:rPr>
              <a:t>Tipo 2: Desconocimiento de la virtualización y se trabaja a nivel de aplicación.</a:t>
            </a:r>
            <a:endParaRPr lang="es-ES_tradnl" altLang="en-US" dirty="0">
              <a:solidFill>
                <a:srgbClr val="002060"/>
              </a:solidFill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505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altLang="en-US" dirty="0">
                <a:solidFill>
                  <a:srgbClr val="002060"/>
                </a:solidFill>
              </a:rPr>
              <a:t>Próxima sesión hablaremos un poco más de las entrañas de la virtualización y de los elementos involucrados en el proceso.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953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faf51503b_0_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CONTAINERS!!!</a:t>
            </a:r>
            <a:endParaRPr/>
          </a:p>
        </p:txBody>
      </p:sp>
      <p:sp>
        <p:nvSpPr>
          <p:cNvPr id="145" name="Google Shape;145;g12faf51503b_0_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6" name="Google Shape;146;g12faf51503b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2075" y="1600200"/>
            <a:ext cx="4838051" cy="483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faf51503b_0_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12faf51503b_0_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" name="Google Shape;154;g12faf51503b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8675"/>
            <a:ext cx="9144000" cy="46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faf51503b_0_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chroot</a:t>
            </a:r>
            <a:endParaRPr/>
          </a:p>
        </p:txBody>
      </p:sp>
      <p:sp>
        <p:nvSpPr>
          <p:cNvPr id="161" name="Google Shape;161;g12faf51503b_0_22"/>
          <p:cNvSpPr txBox="1">
            <a:spLocks noGrp="1"/>
          </p:cNvSpPr>
          <p:nvPr>
            <p:ph type="body" idx="1"/>
          </p:nvPr>
        </p:nvSpPr>
        <p:spPr>
          <a:xfrm>
            <a:off x="457200" y="1279164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dirty="0"/>
              <a:t>Un chroot </a:t>
            </a:r>
            <a:r>
              <a:rPr lang="en-US" dirty="0" err="1"/>
              <a:t>en</a:t>
            </a:r>
            <a:r>
              <a:rPr lang="en-US" dirty="0"/>
              <a:t> Unix y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operativos</a:t>
            </a:r>
            <a:r>
              <a:rPr lang="en-US" dirty="0"/>
              <a:t> </a:t>
            </a:r>
            <a:r>
              <a:rPr lang="en-US" dirty="0" err="1"/>
              <a:t>similares</a:t>
            </a:r>
            <a:r>
              <a:rPr lang="en-US" dirty="0"/>
              <a:t> a Unix es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operación</a:t>
            </a:r>
            <a:r>
              <a:rPr lang="en-US" dirty="0"/>
              <a:t> que cambia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directorio</a:t>
            </a:r>
            <a:r>
              <a:rPr lang="en-US" dirty="0"/>
              <a:t> </a:t>
            </a:r>
            <a:r>
              <a:rPr lang="en-US" dirty="0" err="1"/>
              <a:t>raíz</a:t>
            </a:r>
            <a:r>
              <a:rPr lang="en-US" dirty="0"/>
              <a:t> </a:t>
            </a:r>
            <a:r>
              <a:rPr lang="en-US" dirty="0" err="1"/>
              <a:t>aparente</a:t>
            </a:r>
            <a:r>
              <a:rPr lang="en-US" dirty="0"/>
              <a:t> para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proceso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ejecución</a:t>
            </a:r>
            <a:r>
              <a:rPr lang="en-US" dirty="0"/>
              <a:t> actual y sus </a:t>
            </a:r>
            <a:r>
              <a:rPr lang="en-US" dirty="0" err="1"/>
              <a:t>hijos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62" name="Google Shape;162;g12faf51503b_0_22"/>
          <p:cNvSpPr/>
          <p:nvPr/>
        </p:nvSpPr>
        <p:spPr>
          <a:xfrm>
            <a:off x="4216541" y="3429000"/>
            <a:ext cx="710918" cy="868879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g12faf51503b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7625" y="4633364"/>
            <a:ext cx="3768750" cy="2023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faf51503b_0_3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LXC</a:t>
            </a:r>
            <a:endParaRPr/>
          </a:p>
        </p:txBody>
      </p:sp>
      <p:sp>
        <p:nvSpPr>
          <p:cNvPr id="170" name="Google Shape;170;g12faf51503b_0_3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1" name="Google Shape;171;g12faf51503b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925" y="1944863"/>
            <a:ext cx="6334125" cy="431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faf51503b_0_3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docker</a:t>
            </a:r>
            <a:endParaRPr/>
          </a:p>
        </p:txBody>
      </p:sp>
      <p:sp>
        <p:nvSpPr>
          <p:cNvPr id="178" name="Google Shape;178;g12faf51503b_0_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b="1"/>
              <a:t>¿Por que docker si lxc es tan bueno bonito y barato???</a:t>
            </a:r>
            <a:endParaRPr b="1"/>
          </a:p>
        </p:txBody>
      </p:sp>
      <p:pic>
        <p:nvPicPr>
          <p:cNvPr id="179" name="Google Shape;179;g12faf51503b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3750" y="3453358"/>
            <a:ext cx="2476500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faf51503b_0_4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R: Es más fácil y completo desde el punto de vista ing. soft.</a:t>
            </a:r>
            <a:endParaRPr/>
          </a:p>
        </p:txBody>
      </p:sp>
      <p:pic>
        <p:nvPicPr>
          <p:cNvPr id="187" name="Google Shape;187;g12faf51503b_0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728" y="1879449"/>
            <a:ext cx="7694501" cy="381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faf51503b_0_5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Imagenes listas</a:t>
            </a:r>
            <a:endParaRPr/>
          </a:p>
        </p:txBody>
      </p:sp>
      <p:sp>
        <p:nvSpPr>
          <p:cNvPr id="194" name="Google Shape;194;g12faf51503b_0_5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5" name="Google Shape;195;g12faf51503b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75298"/>
            <a:ext cx="9143999" cy="4775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faf51503b_0_5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03" name="Google Shape;203;g12faf51503b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12" y="2324668"/>
            <a:ext cx="8820472" cy="324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altLang="en-US" dirty="0">
                <a:solidFill>
                  <a:srgbClr val="002060"/>
                </a:solidFill>
              </a:rPr>
              <a:t>Relacionado a esta diversidad tanto de recursos como de gestores, es válido preguntarse: Entonces, ¿dicha interacción debe especificarse de manera exclusiva para cada gestor (SO)?</a:t>
            </a:r>
          </a:p>
          <a:p>
            <a:r>
              <a:rPr lang="es-ES_tradnl" altLang="en-US" dirty="0">
                <a:solidFill>
                  <a:srgbClr val="002060"/>
                </a:solidFill>
              </a:rPr>
              <a:t>Antiguamente, sí </a:t>
            </a:r>
            <a:r>
              <a:rPr lang="es-ES_tradnl" altLang="en-US" dirty="0">
                <a:solidFill>
                  <a:srgbClr val="002060"/>
                </a:solidFill>
                <a:sym typeface="Wingdings" pitchFamily="2" charset="2"/>
              </a:rPr>
              <a:t> drivers</a:t>
            </a:r>
            <a:endParaRPr lang="es-ES_tradnl" altLang="en-US" dirty="0">
              <a:solidFill>
                <a:srgbClr val="002060"/>
              </a:solidFill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197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faf51503b_0_1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Docker Swarm</a:t>
            </a:r>
            <a:endParaRPr/>
          </a:p>
        </p:txBody>
      </p:sp>
      <p:sp>
        <p:nvSpPr>
          <p:cNvPr id="210" name="Google Shape;210;g12faf51503b_0_1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1" name="Google Shape;211;g12faf51503b_0_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178" y="629825"/>
            <a:ext cx="823764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faf51503b_0_9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Docker Swarm</a:t>
            </a:r>
            <a:endParaRPr/>
          </a:p>
        </p:txBody>
      </p:sp>
      <p:pic>
        <p:nvPicPr>
          <p:cNvPr id="219" name="Google Shape;219;g12faf51503b_0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975" y="1487100"/>
            <a:ext cx="6887350" cy="475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2faf51503b_0_10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7" name="Google Shape;227;g12faf51503b_0_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03014"/>
            <a:ext cx="9144001" cy="5051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g12faf51503b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0650" y="2005163"/>
            <a:ext cx="5346149" cy="4009612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12faf51503b_0_66"/>
          <p:cNvSpPr txBox="1"/>
          <p:nvPr/>
        </p:nvSpPr>
        <p:spPr>
          <a:xfrm>
            <a:off x="187875" y="2005163"/>
            <a:ext cx="30000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50">
                <a:solidFill>
                  <a:srgbClr val="666666"/>
                </a:solidFill>
                <a:highlight>
                  <a:srgbClr val="FFFFFF"/>
                </a:highlight>
              </a:rPr>
              <a:t>Cortex-A72 de cuatro núcleos (ARM v8) de 64 bits a 1,5 GHz</a:t>
            </a:r>
            <a:endParaRPr sz="155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50">
                <a:solidFill>
                  <a:srgbClr val="666666"/>
                </a:solidFill>
                <a:highlight>
                  <a:srgbClr val="FFFFFF"/>
                </a:highlight>
              </a:rPr>
              <a:t>4GB LPDDR4</a:t>
            </a:r>
            <a:endParaRPr sz="1550">
              <a:solidFill>
                <a:srgbClr val="666666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g12faf51503b_0_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675" y="1791946"/>
            <a:ext cx="5646652" cy="374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g12faf51503b_0_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4551" y="712925"/>
            <a:ext cx="6465275" cy="543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g12faf51503b_0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5221631" cy="5135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12faf51503b_0_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0551" y="1316237"/>
            <a:ext cx="4863425" cy="509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2faf51503b_0_13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12faf51503b_0_1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12x4 cores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12x4 GB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Swarm -&gt; 48 pods 1.5Ghz-1GB</a:t>
            </a:r>
            <a:endParaRPr/>
          </a:p>
        </p:txBody>
      </p:sp>
      <p:pic>
        <p:nvPicPr>
          <p:cNvPr id="267" name="Google Shape;267;g12faf51503b_0_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8143" y="1152197"/>
            <a:ext cx="5057178" cy="5072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g12faf51503b_0_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0550" y="2864272"/>
            <a:ext cx="4082900" cy="169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altLang="en-US" dirty="0">
                <a:solidFill>
                  <a:srgbClr val="002060"/>
                </a:solidFill>
              </a:rPr>
              <a:t>Frente a esta problemática surge el concepto de Máquinas Virtuales (VM), que sugieren una abstracción para el acceso (independiente) a recursos.</a:t>
            </a:r>
          </a:p>
          <a:p>
            <a:r>
              <a:rPr lang="es-ES_tradnl" altLang="en-US" dirty="0">
                <a:solidFill>
                  <a:srgbClr val="002060"/>
                </a:solidFill>
              </a:rPr>
              <a:t>En este contexto, las máquinas virtuales en realidad se clasifican como máquinas virtuales de hardware (HW VM) que proveen interfaces a los recursos idénticas a la de los recursos.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309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altLang="en-US" dirty="0">
                <a:solidFill>
                  <a:srgbClr val="002060"/>
                </a:solidFill>
              </a:rPr>
              <a:t>Así entonces, los clientes de estas interfaces típicamente se refieren a </a:t>
            </a:r>
            <a:r>
              <a:rPr lang="es-ES_tradnl" altLang="en-US" dirty="0" err="1">
                <a:solidFill>
                  <a:srgbClr val="002060"/>
                </a:solidFill>
              </a:rPr>
              <a:t>SOs</a:t>
            </a:r>
            <a:r>
              <a:rPr lang="es-ES_tradnl" altLang="en-US" dirty="0">
                <a:solidFill>
                  <a:srgbClr val="002060"/>
                </a:solidFill>
              </a:rPr>
              <a:t> de modo de coexistir y funcionar concurrentemente sobre un mismo sistema físico de HW.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635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F38C45-893D-B043-B1B5-CA6970474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227" y="1420197"/>
            <a:ext cx="6315546" cy="490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059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altLang="en-US" dirty="0">
                <a:solidFill>
                  <a:srgbClr val="002060"/>
                </a:solidFill>
              </a:rPr>
              <a:t>De la </a:t>
            </a:r>
            <a:r>
              <a:rPr lang="es-ES_tradnl" altLang="en-US" dirty="0" err="1">
                <a:solidFill>
                  <a:srgbClr val="002060"/>
                </a:solidFill>
              </a:rPr>
              <a:t>slide</a:t>
            </a:r>
            <a:r>
              <a:rPr lang="es-ES_tradnl" altLang="en-US" dirty="0">
                <a:solidFill>
                  <a:srgbClr val="002060"/>
                </a:solidFill>
              </a:rPr>
              <a:t> anterior, reconocerán posiblemente el modo de operación de </a:t>
            </a:r>
            <a:r>
              <a:rPr lang="es-ES_tradnl" altLang="en-US" dirty="0" err="1">
                <a:solidFill>
                  <a:srgbClr val="002060"/>
                </a:solidFill>
              </a:rPr>
              <a:t>VirtualBox</a:t>
            </a:r>
            <a:r>
              <a:rPr lang="es-ES_tradnl" altLang="en-US" dirty="0">
                <a:solidFill>
                  <a:srgbClr val="002060"/>
                </a:solidFill>
              </a:rPr>
              <a:t> o </a:t>
            </a:r>
            <a:r>
              <a:rPr lang="es-ES_tradnl" altLang="en-US" dirty="0" err="1">
                <a:solidFill>
                  <a:srgbClr val="002060"/>
                </a:solidFill>
              </a:rPr>
              <a:t>Parallels</a:t>
            </a:r>
            <a:r>
              <a:rPr lang="es-ES_tradnl" altLang="en-US" dirty="0">
                <a:solidFill>
                  <a:srgbClr val="002060"/>
                </a:solidFill>
              </a:rPr>
              <a:t>, por ejemplo.</a:t>
            </a:r>
          </a:p>
          <a:p>
            <a:r>
              <a:rPr lang="es-ES_tradnl" altLang="en-US" dirty="0">
                <a:solidFill>
                  <a:srgbClr val="002060"/>
                </a:solidFill>
              </a:rPr>
              <a:t>Como paréntesis, existen también SW VM, que van más orientados a un ambiente optimizado para ciertas tareas, como programar. </a:t>
            </a:r>
            <a:r>
              <a:rPr lang="es-ES_tradnl" altLang="en-US" dirty="0" err="1">
                <a:solidFill>
                  <a:srgbClr val="002060"/>
                </a:solidFill>
              </a:rPr>
              <a:t>Ej</a:t>
            </a:r>
            <a:r>
              <a:rPr lang="es-ES_tradnl" altLang="en-US" dirty="0">
                <a:solidFill>
                  <a:srgbClr val="002060"/>
                </a:solidFill>
              </a:rPr>
              <a:t>: Java VM, Microsoft .NET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3544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altLang="en-US" dirty="0">
                <a:solidFill>
                  <a:srgbClr val="002060"/>
                </a:solidFill>
              </a:rPr>
              <a:t>Así entonces, las siguientes características y beneficios se identifican en cuanto a la virtualización:</a:t>
            </a:r>
          </a:p>
          <a:p>
            <a:pPr lvl="1"/>
            <a:r>
              <a:rPr lang="es-ES_tradnl" altLang="en-US" dirty="0">
                <a:solidFill>
                  <a:srgbClr val="002060"/>
                </a:solidFill>
              </a:rPr>
              <a:t>Aislamiento entre sistemas involucrados (esto es una espada de doble filo)</a:t>
            </a:r>
          </a:p>
          <a:p>
            <a:pPr lvl="1"/>
            <a:r>
              <a:rPr lang="es-ES_tradnl" altLang="en-US" dirty="0">
                <a:solidFill>
                  <a:srgbClr val="002060"/>
                </a:solidFill>
              </a:rPr>
              <a:t>Manejo temporal de ejecución (suspensión, copia – </a:t>
            </a:r>
            <a:r>
              <a:rPr lang="es-ES_tradnl" altLang="en-US" dirty="0" err="1">
                <a:solidFill>
                  <a:srgbClr val="002060"/>
                </a:solidFill>
              </a:rPr>
              <a:t>snapshots</a:t>
            </a:r>
            <a:r>
              <a:rPr lang="es-ES_tradnl" altLang="en-US" dirty="0">
                <a:solidFill>
                  <a:srgbClr val="002060"/>
                </a:solidFill>
              </a:rPr>
              <a:t>, reanudación, clonación)</a:t>
            </a:r>
          </a:p>
          <a:p>
            <a:pPr lvl="1"/>
            <a:r>
              <a:rPr lang="es-ES_tradnl" altLang="en-US" dirty="0">
                <a:solidFill>
                  <a:srgbClr val="002060"/>
                </a:solidFill>
              </a:rPr>
              <a:t>Concurrencia y diversidad de SO</a:t>
            </a:r>
          </a:p>
          <a:p>
            <a:pPr lvl="1"/>
            <a:r>
              <a:rPr lang="es-ES_tradnl" altLang="en-US" dirty="0">
                <a:solidFill>
                  <a:srgbClr val="002060"/>
                </a:solidFill>
              </a:rPr>
              <a:t>Pruebas e investigación sobre SO volátiles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793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altLang="en-US" dirty="0">
                <a:solidFill>
                  <a:srgbClr val="002060"/>
                </a:solidFill>
              </a:rPr>
              <a:t>Una de las consecuencias de la virtualización es…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35C21B2-B573-E942-BF1A-17F06DD07BDA}"/>
              </a:ext>
            </a:extLst>
          </p:cNvPr>
          <p:cNvGrpSpPr/>
          <p:nvPr/>
        </p:nvGrpSpPr>
        <p:grpSpPr>
          <a:xfrm>
            <a:off x="1250950" y="2722562"/>
            <a:ext cx="6642100" cy="3860800"/>
            <a:chOff x="1250950" y="2725121"/>
            <a:chExt cx="6642100" cy="38608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3714FA5-72AB-9D46-8174-666A77AA1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0950" y="2725121"/>
              <a:ext cx="6642100" cy="3860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BB64345-791B-1144-8D00-027EEC6E0D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37000"/>
            </a:blip>
            <a:stretch>
              <a:fillRect/>
            </a:stretch>
          </p:blipFill>
          <p:spPr>
            <a:xfrm>
              <a:off x="7524328" y="4941168"/>
              <a:ext cx="216024" cy="24754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7806908-36A0-5C4C-AEEF-5FCB7003E6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37000"/>
            </a:blip>
            <a:stretch>
              <a:fillRect/>
            </a:stretch>
          </p:blipFill>
          <p:spPr>
            <a:xfrm>
              <a:off x="5106680" y="3925332"/>
              <a:ext cx="939800" cy="7366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DEC42D0-9538-F048-95A2-650066DA5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37000"/>
            </a:blip>
            <a:stretch>
              <a:fillRect/>
            </a:stretch>
          </p:blipFill>
          <p:spPr>
            <a:xfrm>
              <a:off x="3882410" y="3931742"/>
              <a:ext cx="939800" cy="7366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9BCF9BB-D7AF-114B-A1E2-B3A715FCC96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37000"/>
            </a:blip>
            <a:stretch>
              <a:fillRect/>
            </a:stretch>
          </p:blipFill>
          <p:spPr>
            <a:xfrm>
              <a:off x="4199910" y="4661932"/>
              <a:ext cx="1562100" cy="736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9390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altLang="en-US" dirty="0" err="1">
                <a:solidFill>
                  <a:srgbClr val="002060"/>
                </a:solidFill>
              </a:rPr>
              <a:t>Hipervisor</a:t>
            </a:r>
            <a:r>
              <a:rPr lang="es-ES_tradnl" altLang="en-US" dirty="0">
                <a:solidFill>
                  <a:srgbClr val="002060"/>
                </a:solidFill>
              </a:rPr>
              <a:t>: es la capa principal que incluye a las VM, VMM y funcionalidades especiales. Asimismo, es la interfaz con el HW. 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s-CL" altLang="en-US" dirty="0">
                <a:solidFill>
                  <a:srgbClr val="002060"/>
                </a:solidFill>
              </a:rPr>
              <a:t>8. Virtualización</a:t>
            </a:r>
            <a:endParaRPr lang="en-US" altLang="en-US" dirty="0">
              <a:solidFill>
                <a:srgbClr val="002060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7B50442-C9B5-EB44-809F-A03795FBC3CE}"/>
              </a:ext>
            </a:extLst>
          </p:cNvPr>
          <p:cNvGrpSpPr/>
          <p:nvPr/>
        </p:nvGrpSpPr>
        <p:grpSpPr>
          <a:xfrm>
            <a:off x="3416692" y="3434357"/>
            <a:ext cx="2310616" cy="3034614"/>
            <a:chOff x="4211960" y="2552212"/>
            <a:chExt cx="2806700" cy="368614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2FE0E1F-F194-2043-A906-935784285D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60032" y="2552212"/>
              <a:ext cx="1080120" cy="1567917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5FCEE98-54EE-7241-B6E8-7C3FAF0E23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960" y="3507852"/>
              <a:ext cx="2806700" cy="27305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F0F2A0D-ABC7-9D4E-9087-B9004B90A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32040" y="2902084"/>
              <a:ext cx="947791" cy="3092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4888960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bde_cap4a" id="{B8D48677-F8BA-C34D-830E-B2548C09D7AB}" vid="{7C89324A-D4E9-3F49-8833-B488EDF4B50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BAM</Template>
  <TotalTime>56604</TotalTime>
  <Words>571</Words>
  <Application>Microsoft Macintosh PowerPoint</Application>
  <PresentationFormat>On-screen Show (4:3)</PresentationFormat>
  <Paragraphs>78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Diseño predeterminado</vt:lpstr>
      <vt:lpstr>8. Virtualización</vt:lpstr>
      <vt:lpstr>8. Virtualización</vt:lpstr>
      <vt:lpstr>8. Virtualización</vt:lpstr>
      <vt:lpstr>8. Virtualización</vt:lpstr>
      <vt:lpstr>8. Virtualización</vt:lpstr>
      <vt:lpstr>8. Virtualización</vt:lpstr>
      <vt:lpstr>8. Virtualización</vt:lpstr>
      <vt:lpstr>8. Virtualización</vt:lpstr>
      <vt:lpstr>8. Virtualización</vt:lpstr>
      <vt:lpstr>8. Virtualización</vt:lpstr>
      <vt:lpstr>8. Virtualización</vt:lpstr>
      <vt:lpstr>CONTAINERS!!!</vt:lpstr>
      <vt:lpstr>PowerPoint Presentation</vt:lpstr>
      <vt:lpstr>chroot</vt:lpstr>
      <vt:lpstr>LXC</vt:lpstr>
      <vt:lpstr>docker</vt:lpstr>
      <vt:lpstr>R: Es más fácil y completo desde el punto de vista ing. soft.</vt:lpstr>
      <vt:lpstr>Imagenes listas</vt:lpstr>
      <vt:lpstr>DevOps</vt:lpstr>
      <vt:lpstr>Docker Swarm</vt:lpstr>
      <vt:lpstr>Docker Swarm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5. Structured Query Language</dc:title>
  <dc:creator>Tín</dc:creator>
  <cp:lastModifiedBy>Martín Gutiérrez Pescarmona</cp:lastModifiedBy>
  <cp:revision>404</cp:revision>
  <dcterms:created xsi:type="dcterms:W3CDTF">2018-07-23T18:42:49Z</dcterms:created>
  <dcterms:modified xsi:type="dcterms:W3CDTF">2022-05-30T19:57:20Z</dcterms:modified>
</cp:coreProperties>
</file>

<file path=docProps/thumbnail.jpeg>
</file>